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55423A-77D6-4E2A-BA2F-709445095562}" type="datetimeFigureOut">
              <a:rPr lang="el-GR" smtClean="0"/>
              <a:t>29/8/2019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03D73B-4BB3-4898-904A-760E577DB09E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ΓΥΝΑΙΚΟΚΤΟΝΙΑ: ΕΓΚΛΗΜΑΤΟΛΟΓΙΚΕΣ ΚΑΙ ΝΟΜΙΚΕΣ ΔΙΑΣΤΑΣΕΙΣ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Φ. ΜΗΛΙΩΝΗ, Δ.Ν. Δικηγόρος, Δ/</a:t>
            </a:r>
            <a:r>
              <a:rPr lang="el-GR" dirty="0" err="1"/>
              <a:t>ντρια</a:t>
            </a:r>
            <a:r>
              <a:rPr lang="el-GR" dirty="0"/>
              <a:t> Ν.Π.Ι.Δ. ΕΠΑΝΟΔΟΣ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ΕΝΝΟΙΑ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«Εγκλήματα κατά των γυναικών και κοριτσιών τελεσθέντα για λόγους αναγόμενους στο φύλο τους»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                                    </a:t>
            </a:r>
            <a:r>
              <a:rPr lang="en-US" dirty="0"/>
              <a:t>UNODC</a:t>
            </a:r>
            <a:r>
              <a:rPr lang="el-GR" dirty="0"/>
              <a:t>, Η.Ε., 2018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ΕΓΚΛΗΜΑΤΟΛΟΓΙΚΕΣ ΠΑΡΑΤΗΡΗΣΕΙΣ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Modus operandi (</a:t>
            </a:r>
            <a:r>
              <a:rPr lang="el-GR" dirty="0"/>
              <a:t>στραγγαλισμός, χτυπήματα, προηγούμενος βιασμός των θυμάτων)</a:t>
            </a:r>
            <a:endParaRPr lang="en-US" dirty="0"/>
          </a:p>
          <a:p>
            <a:r>
              <a:rPr lang="en-US" dirty="0"/>
              <a:t>H </a:t>
            </a:r>
            <a:r>
              <a:rPr lang="el-GR" dirty="0"/>
              <a:t>προσπάθεια εξαφάνισης του πτώματος με την εξόντωση του γυναικείου σώματος</a:t>
            </a:r>
          </a:p>
          <a:p>
            <a:r>
              <a:rPr lang="el-GR" dirty="0"/>
              <a:t>Η προσπάθεια συγκάλυψης του εγκλήματος</a:t>
            </a:r>
          </a:p>
          <a:p>
            <a:r>
              <a:rPr lang="el-GR" dirty="0"/>
              <a:t>Η σθεναρή άρνηση διάπραξης του εγκλήματος εκ μέρους των δραστών</a:t>
            </a:r>
          </a:p>
          <a:p>
            <a:r>
              <a:rPr lang="el-GR" dirty="0"/>
              <a:t>Η προκλητική αναζήτηση του θύματος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ΕΓΚΛΗΜΑΤΟΛΟΓΙΚΕΣ ΕΚΤΙΜΗΣΕΙΣ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 Ο ανδρισμός (θιγμένος, υποτιμημένος, ερωτευμένος, </a:t>
            </a:r>
            <a:r>
              <a:rPr lang="el-GR" dirty="0" err="1"/>
              <a:t>εμμονικός</a:t>
            </a:r>
            <a:r>
              <a:rPr lang="el-GR" dirty="0"/>
              <a:t>…)</a:t>
            </a:r>
          </a:p>
          <a:p>
            <a:r>
              <a:rPr lang="el-GR" dirty="0"/>
              <a:t>Το θήλυ «γυναίκα» (ανθιστάμενη ή μη υποκύπτουσα, ανήκουσα…)</a:t>
            </a:r>
          </a:p>
          <a:p>
            <a:r>
              <a:rPr lang="el-GR" dirty="0"/>
              <a:t>Ο αρχικός εξοστρακισμός του δράστη και η μετέπειτα </a:t>
            </a:r>
            <a:r>
              <a:rPr lang="el-GR" dirty="0" err="1"/>
              <a:t>δημοφιλία</a:t>
            </a:r>
            <a:r>
              <a:rPr lang="el-GR" dirty="0"/>
              <a:t> του</a:t>
            </a:r>
          </a:p>
          <a:p>
            <a:r>
              <a:rPr lang="el-GR" dirty="0"/>
              <a:t>Το πτώμα …..γυναικείο σώμα</a:t>
            </a:r>
          </a:p>
          <a:p>
            <a:r>
              <a:rPr lang="el-GR" dirty="0"/>
              <a:t>Το </a:t>
            </a:r>
            <a:r>
              <a:rPr lang="el-GR" dirty="0" err="1"/>
              <a:t>κοινωνικοπολιτισμικό</a:t>
            </a:r>
            <a:r>
              <a:rPr lang="el-GR" dirty="0"/>
              <a:t> πλαίσιο</a:t>
            </a:r>
          </a:p>
          <a:p>
            <a:r>
              <a:rPr lang="el-GR" dirty="0"/>
              <a:t>Η κυρίαρχη ιδεολογία </a:t>
            </a:r>
          </a:p>
          <a:p>
            <a:r>
              <a:rPr lang="el-GR" dirty="0"/>
              <a:t>Οι </a:t>
            </a:r>
            <a:r>
              <a:rPr lang="el-GR" dirty="0" err="1"/>
              <a:t>θεσμίσεις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ΝΟΜΙΚΕΣ ΔΙΑΠΙΣΤΩΣΕΙΣ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άφυλη διατύπωση του Π.Κ.</a:t>
            </a:r>
          </a:p>
          <a:p>
            <a:r>
              <a:rPr lang="el-GR" dirty="0"/>
              <a:t>Η ειδική ρύθμιση του εγκλήματος της παιδοκτονίας</a:t>
            </a:r>
          </a:p>
          <a:p>
            <a:r>
              <a:rPr lang="el-GR" dirty="0"/>
              <a:t>Το προστατευόμενο έννομο αγαθό και η ιδεολογική του βάση</a:t>
            </a:r>
          </a:p>
          <a:p>
            <a:r>
              <a:rPr lang="el-GR" dirty="0"/>
              <a:t>Η αναλογική εφαρμογή στην περίπτωση του εγκλήματος της </a:t>
            </a:r>
            <a:r>
              <a:rPr lang="el-GR" dirty="0" err="1"/>
              <a:t>γυναικοκτονίας</a:t>
            </a:r>
            <a:r>
              <a:rPr lang="el-GR" dirty="0"/>
              <a:t>;</a:t>
            </a:r>
          </a:p>
          <a:p>
            <a:endParaRPr lang="el-GR" dirty="0"/>
          </a:p>
          <a:p>
            <a:pPr>
              <a:buFont typeface="Wingdings" pitchFamily="2" charset="2"/>
              <a:buChar char="§"/>
            </a:pPr>
            <a:r>
              <a:rPr lang="el-GR" dirty="0"/>
              <a:t>Νέα διάταξη; </a:t>
            </a:r>
          </a:p>
          <a:p>
            <a:pPr>
              <a:buFont typeface="Wingdings" pitchFamily="2" charset="2"/>
              <a:buChar char="§"/>
            </a:pPr>
            <a:r>
              <a:rPr lang="el-GR" dirty="0"/>
              <a:t>Επιβαρυντική περίπτωση της ανθρωποκτονίας;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4810" y="3714752"/>
            <a:ext cx="48463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ΕΥΡΩΠΑΙΚΟ ΚΑΙ ΔΙΕΘΝΕΣ ΠΕΡΙΒΑΛΛΟΝ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Θέσμιση</a:t>
            </a:r>
            <a:r>
              <a:rPr lang="el-GR" dirty="0"/>
              <a:t> του εγκλήματος της </a:t>
            </a:r>
            <a:r>
              <a:rPr lang="el-GR" dirty="0" err="1"/>
              <a:t>γυναικοκτονίας</a:t>
            </a:r>
            <a:r>
              <a:rPr lang="el-GR" dirty="0"/>
              <a:t> συναντάται στην Λατινική Αμερική</a:t>
            </a:r>
          </a:p>
          <a:p>
            <a:r>
              <a:rPr lang="el-GR" dirty="0"/>
              <a:t>Αντίθετα στην Ευρώπη δεν απαντώνται νόμοι κατά των </a:t>
            </a:r>
            <a:r>
              <a:rPr lang="el-GR" dirty="0" err="1"/>
              <a:t>γυναικοκτονιών</a:t>
            </a:r>
            <a:endParaRPr lang="el-GR" dirty="0"/>
          </a:p>
          <a:p>
            <a:r>
              <a:rPr lang="el-GR" dirty="0"/>
              <a:t>Απαντώνται πρακτικές για την προστασία των συγγενών των θυμάτων</a:t>
            </a:r>
          </a:p>
          <a:p>
            <a:r>
              <a:rPr lang="el-GR" dirty="0"/>
              <a:t>Το νομικό περιβάλλον για τα θέματα της βίας κατά των γυναικών </a:t>
            </a:r>
            <a:r>
              <a:rPr lang="el-GR" dirty="0" err="1"/>
              <a:t>αναπλαισιώνεται</a:t>
            </a:r>
            <a:r>
              <a:rPr lang="el-GR" dirty="0"/>
              <a:t> μετά την κύρωση της Σύμβασης της Κωνσταντινούπολης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ΠΑΡΑΔΕΙΓΜΑ ΤΗΣ ΕΝΔΟΟΙΚΟΓΕΝΕΙΑΚΗΣ ΒΙΑΣ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ΝΟΜΙΚΟ ΠΛΑΙΣΙΟ</a:t>
            </a:r>
          </a:p>
          <a:p>
            <a:endParaRPr lang="el-GR" dirty="0"/>
          </a:p>
          <a:p>
            <a:pPr>
              <a:buFont typeface="Wingdings" pitchFamily="2" charset="2"/>
              <a:buChar char="§"/>
            </a:pPr>
            <a:endParaRPr lang="el-GR" dirty="0"/>
          </a:p>
          <a:p>
            <a:pPr algn="just">
              <a:buFont typeface="Wingdings" pitchFamily="2" charset="2"/>
              <a:buChar char="§"/>
            </a:pPr>
            <a:r>
              <a:rPr lang="el-GR" dirty="0"/>
              <a:t>Ειδικός νόμος για την ενδοοικογενειακή βία (Ν. 3500/2006)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/>
              <a:t>Κύρωση της Σύμβασης της Κωνσταντινούπολης (Ν. 4531/2018) </a:t>
            </a:r>
          </a:p>
          <a:p>
            <a:pPr>
              <a:buFont typeface="Wingdings" pitchFamily="2" charset="2"/>
              <a:buChar char="§"/>
            </a:pPr>
            <a:endParaRPr lang="el-GR" dirty="0"/>
          </a:p>
          <a:p>
            <a:r>
              <a:rPr lang="el-GR" dirty="0"/>
              <a:t>ΝΟΜΟΛΟΓΙΑ ΕΛΛΗΝΙΚΩΝ ΔΙΚΑΣΤΗΡΙΩΝ</a:t>
            </a:r>
          </a:p>
          <a:p>
            <a:endParaRPr lang="el-GR" dirty="0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4071934" y="1571612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ΠΡΟΛΗΨΗ</a:t>
            </a:r>
          </a:p>
        </p:txBody>
      </p:sp>
      <p:pic>
        <p:nvPicPr>
          <p:cNvPr id="4" name="3 - Θέση περιεχομένου" descr="https://i2.wp.com/www.fylosykis.gr/wp-content/uploads/2014/11/kokkina3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1550" y="1281112"/>
            <a:ext cx="72009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</TotalTime>
  <Words>276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Bookman Old Style</vt:lpstr>
      <vt:lpstr>Calibri</vt:lpstr>
      <vt:lpstr>Cambria</vt:lpstr>
      <vt:lpstr>Gill Sans MT</vt:lpstr>
      <vt:lpstr>Wingdings</vt:lpstr>
      <vt:lpstr>Wingdings 3</vt:lpstr>
      <vt:lpstr>Ρίζες</vt:lpstr>
      <vt:lpstr>ΓΥΝΑΙΚΟΚΤΟΝΙΑ: ΕΓΚΛΗΜΑΤΟΛΟΓΙΚΕΣ ΚΑΙ ΝΟΜΙΚΕΣ ΔΙΑΣΤΑΣΕΙΣ</vt:lpstr>
      <vt:lpstr>ΕΝΝΟΙΑ</vt:lpstr>
      <vt:lpstr>ΕΓΚΛΗΜΑΤΟΛΟΓΙΚΕΣ ΠΑΡΑΤΗΡΗΣΕΙΣ </vt:lpstr>
      <vt:lpstr>ΕΓΚΛΗΜΑΤΟΛΟΓΙΚΕΣ ΕΚΤΙΜΗΣΕΙΣ</vt:lpstr>
      <vt:lpstr>ΝΟΜΙΚΕΣ ΔΙΑΠΙΣΤΩΣΕΙΣ</vt:lpstr>
      <vt:lpstr>ΤΟ ΕΥΡΩΠΑΙΚΟ ΚΑΙ ΔΙΕΘΝΕΣ ΠΕΡΙΒΑΛΛΟΝ</vt:lpstr>
      <vt:lpstr>ΤΟ ΠΑΡΑΔΕΙΓΜΑ ΤΗΣ ΕΝΔΟΟΙΚΟΓΕΝΕΙΑΚΗΣ ΒΙΑΣ</vt:lpstr>
      <vt:lpstr>ΠΡΟΛΗΨΗ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ΓΥΝΑΙΚΟΚΤΟΝΙΑ: ΕΓΚΛΗΜΑΤΟΛΟΓΙΚΕΣ ΚΑΙ ΝΟΜΙΚΕΣ ΔΙΑΣΤΑΣΕΙΣ</dc:title>
  <dc:creator>Fotini</dc:creator>
  <cp:lastModifiedBy>Gender</cp:lastModifiedBy>
  <cp:revision>1</cp:revision>
  <dcterms:created xsi:type="dcterms:W3CDTF">2019-06-27T08:27:09Z</dcterms:created>
  <dcterms:modified xsi:type="dcterms:W3CDTF">2019-08-29T09:50:03Z</dcterms:modified>
</cp:coreProperties>
</file>